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2"/>
  </p:notesMasterIdLst>
  <p:sldIdLst>
    <p:sldId id="285" r:id="rId2"/>
    <p:sldId id="297" r:id="rId3"/>
    <p:sldId id="294" r:id="rId4"/>
    <p:sldId id="293" r:id="rId5"/>
    <p:sldId id="295" r:id="rId6"/>
    <p:sldId id="296" r:id="rId7"/>
    <p:sldId id="290" r:id="rId8"/>
    <p:sldId id="291" r:id="rId9"/>
    <p:sldId id="292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3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5726AF-5FDB-439B-81A3-5ADBC5235FA8}" type="datetimeFigureOut">
              <a:rPr lang="en-US"/>
              <a:pPr>
                <a:defRPr/>
              </a:pPr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35F2FB-BC59-4445-BA95-DF269ABC7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72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E38A21-0026-4680-B880-9ABDE9C95737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8182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42A0C-B04C-45D3-8DBA-585B42F95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67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9D81-169A-4A74-9029-CE0EA29C2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0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7B8A-3714-4F59-B0CF-09E679121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51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3081A-59C2-4675-A38B-A520B106B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78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D9A9-757A-4414-B826-CFA030474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009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DFC7-E0A7-47C1-9DB9-4A251E02D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32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55B35-D2C1-4BFE-AF3A-E1971379E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52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7835E-3DD6-48DA-A208-A69E14524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97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8F38-210D-42F4-91DB-72845B6E0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52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13BB-96EA-4D51-BBB8-06C8180B5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4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51E5A-1C25-48C8-9A2C-419173364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EE7CA0DE-7D33-45E8-89D4-3E8C0DAC60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34" r:id="rId4"/>
    <p:sldLayoutId id="2147484040" r:id="rId5"/>
    <p:sldLayoutId id="2147484035" r:id="rId6"/>
    <p:sldLayoutId id="2147484041" r:id="rId7"/>
    <p:sldLayoutId id="2147484042" r:id="rId8"/>
    <p:sldLayoutId id="2147484043" r:id="rId9"/>
    <p:sldLayoutId id="2147484036" r:id="rId10"/>
    <p:sldLayoutId id="21474840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Social emotional growth</a:t>
            </a:r>
            <a:endParaRPr lang="en-US" dirty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796925" y="1524000"/>
            <a:ext cx="7696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rgbClr val="0070C0"/>
                </a:solidFill>
              </a:rPr>
              <a:t>Discipline= To teach   </a:t>
            </a:r>
            <a:r>
              <a:rPr lang="en-US" altLang="en-US" sz="2800" b="1"/>
              <a:t>Disciple comes from a Latin word meaning "learner" and discipline comes from one meaning "instruction, knowledge."</a:t>
            </a:r>
            <a:endParaRPr lang="en-US" altLang="en-US" sz="2800" b="1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6025" y="3503613"/>
            <a:ext cx="68580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>
              <a:lnSpc>
                <a:spcPct val="150000"/>
              </a:lnSpc>
              <a:defRPr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Our Goal:  To help children acquire the knowledge, attitudes, and skills necessary to understand and manage emotions, feel and show empathy for others, establish and maintain positive relationships, and make responsible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7775" cy="8413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315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All children deserve to feel safe, comfortable, and happy at school.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Tattling vs. Reporting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Children change and develop at different rates.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Empathy and forgiveness are important.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Conflict is a natural part of life.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" panose="02020603050405020304" pitchFamily="18" charset="0"/>
              </a:rPr>
              <a:t>Parents- allow the school to handle issues—your children will be in school together for years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Five and six year olds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27150"/>
            <a:ext cx="6705600" cy="7108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Want to be first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Sometimes “poor sports” or dishonest; invent rules to enable themselves to win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Can be bossy, tease, and be critical of others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Easily upset when hurt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Have trouble seeing things from another’s viewpoint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Tend to complain frequently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Love jokes and guessing games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Anxious to do well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Thrive on encouragement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Like surprises and treats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Bullying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Font typeface="Wingdings 2" panose="05020102010507070707" pitchFamily="18" charset="2"/>
              <a:buNone/>
              <a:defRPr/>
            </a:pPr>
            <a:r>
              <a:rPr lang="en-US" dirty="0"/>
              <a:t>Typically a bully finds satisfaction in harming people whom </a:t>
            </a:r>
            <a:r>
              <a:rPr lang="en-US" dirty="0" smtClean="0"/>
              <a:t>s/he considers </a:t>
            </a:r>
            <a:r>
              <a:rPr lang="en-US" dirty="0"/>
              <a:t>weaker or feels no one will stand up for in order to build up his/her own sense of power.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Bullying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625" y="1143000"/>
            <a:ext cx="8842375" cy="5891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+mn-lt"/>
              </a:rPr>
              <a:t>Repetitive negative actions over time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+mn-lt"/>
              </a:rPr>
              <a:t>Intent is to hurt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+mn-lt"/>
              </a:rPr>
              <a:t>Usually involves imbalance of power (physical power or social power)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+mn-lt"/>
              </a:rPr>
              <a:t>Unequal level of affect (target student is highly stressed and offender is devoid of emotion)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26" y="233698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How does Bullying differ from other forms of conflict?</a:t>
            </a:r>
            <a:endParaRPr lang="en-US" dirty="0"/>
          </a:p>
        </p:txBody>
      </p:sp>
      <p:sp>
        <p:nvSpPr>
          <p:cNvPr id="20483" name="Text Placeholder 3"/>
          <p:cNvSpPr txBox="1">
            <a:spLocks/>
          </p:cNvSpPr>
          <p:nvPr/>
        </p:nvSpPr>
        <p:spPr bwMode="auto">
          <a:xfrm>
            <a:off x="327025" y="1441450"/>
            <a:ext cx="50577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b="1"/>
              <a:t>Other Conflict/Fighting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sz="half" idx="4294967295"/>
          </p:nvPr>
        </p:nvSpPr>
        <p:spPr>
          <a:xfrm>
            <a:off x="355600" y="2389188"/>
            <a:ext cx="5029200" cy="4645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Friends/equals/peers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Spontaneous/occasional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Accidental/not planned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No serious, lasting harm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Equal emotional reaction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Not for domination/control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Often a sense of remorse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smtClean="0"/>
              <a:t>May try to solve problem</a:t>
            </a:r>
          </a:p>
        </p:txBody>
      </p:sp>
      <p:sp>
        <p:nvSpPr>
          <p:cNvPr id="20485" name="Text Placeholder 5"/>
          <p:cNvSpPr txBox="1">
            <a:spLocks/>
          </p:cNvSpPr>
          <p:nvPr/>
        </p:nvSpPr>
        <p:spPr bwMode="auto">
          <a:xfrm>
            <a:off x="4876800" y="1441450"/>
            <a:ext cx="39989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b="1"/>
              <a:t>Bullying</a:t>
            </a:r>
          </a:p>
        </p:txBody>
      </p:sp>
      <p:sp>
        <p:nvSpPr>
          <p:cNvPr id="2048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72000" y="2387600"/>
            <a:ext cx="5172075" cy="49339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Not friends/imbalance of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Repeated over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Intentional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Physical/emotional harm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Unequal emotional reaction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Seeking control/possession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No remorse-blames target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smtClean="0"/>
              <a:t>No effort to solve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Fostering Resiliency in Children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4000" b="1" smtClean="0"/>
              <a:t>I HAVE </a:t>
            </a:r>
            <a:r>
              <a:rPr lang="en-US" altLang="en-US" smtClean="0"/>
              <a:t>(Social and interpersonal supports)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b="1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4000" b="1" smtClean="0"/>
              <a:t>I AM </a:t>
            </a:r>
            <a:r>
              <a:rPr lang="en-US" altLang="en-US" smtClean="0"/>
              <a:t>(Inner strengths)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b="1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4000" b="1" smtClean="0"/>
              <a:t>I CAN </a:t>
            </a:r>
            <a:r>
              <a:rPr lang="en-US" altLang="en-US" smtClean="0"/>
              <a:t>(Interpersonal and problem solving skills)</a:t>
            </a:r>
            <a:endParaRPr lang="en-US" altLang="en-US" sz="4000" b="1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450850" y="1447800"/>
            <a:ext cx="8537575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A focus on Social Emotional Learning (SEL)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endParaRPr lang="en-US" altLang="en-US" sz="12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School culture that respects diversity-Morning announcements, School-wide activities, Read-</a:t>
            </a:r>
            <a:r>
              <a:rPr lang="en-US" altLang="en-US" sz="2800" dirty="0" err="1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alouds</a:t>
            </a:r>
            <a:endParaRPr lang="en-US" altLang="en-US" sz="2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endParaRPr lang="en-US" altLang="en-US" sz="12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Friendship Club, Mix-it Up Days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endParaRPr lang="en-US" altLang="en-US" sz="12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Parental Involvement and Communication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914400" y="1298575"/>
            <a:ext cx="71628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I messages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Self Advocacy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Making amends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Time In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Loss of privilege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Parent Partnership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838200" y="1447800"/>
            <a:ext cx="71628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Observation/ data collection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IST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Counseling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Reinforcement Plan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Coaching and Support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altLang="en-US" sz="2800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j-lt"/>
              </a:rPr>
              <a:t>Praise for best-self 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685</TotalTime>
  <Words>412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</vt:lpstr>
      <vt:lpstr>Arial</vt:lpstr>
      <vt:lpstr>Franklin Gothic Medium</vt:lpstr>
      <vt:lpstr>Franklin Gothic Book</vt:lpstr>
      <vt:lpstr>Wingdings 2</vt:lpstr>
      <vt:lpstr>Calibri</vt:lpstr>
      <vt:lpstr>Wingdings</vt:lpstr>
      <vt:lpstr>Trek</vt:lpstr>
      <vt:lpstr>Social emotional growth</vt:lpstr>
      <vt:lpstr>Five and six year olds</vt:lpstr>
      <vt:lpstr>Bullying Behaviors</vt:lpstr>
      <vt:lpstr>Bullying</vt:lpstr>
      <vt:lpstr>How does Bullying differ from other forms of conflict?</vt:lpstr>
      <vt:lpstr>Fostering Resiliency in Children</vt:lpstr>
      <vt:lpstr>Prevention</vt:lpstr>
      <vt:lpstr>Intervention</vt:lpstr>
      <vt:lpstr>Action</vt:lpstr>
      <vt:lpstr>Final thoughts</vt:lpstr>
    </vt:vector>
  </TitlesOfParts>
  <Company>lvcsd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Help Your Child With Homework</dc:title>
  <dc:creator>Trial User</dc:creator>
  <cp:lastModifiedBy>Herschlein, Lynn</cp:lastModifiedBy>
  <cp:revision>64</cp:revision>
  <dcterms:created xsi:type="dcterms:W3CDTF">2004-09-26T19:55:55Z</dcterms:created>
  <dcterms:modified xsi:type="dcterms:W3CDTF">2016-12-07T22:04:15Z</dcterms:modified>
</cp:coreProperties>
</file>